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F2F2"/>
          </a:solidFill>
        </a:fill>
      </a:tcStyle>
    </a:wholeTbl>
    <a:band2H>
      <a:tcTxStyle b="def" i="def"/>
      <a:tcStyle>
        <a:tcBdr/>
        <a:fill>
          <a:solidFill>
            <a:srgbClr val="F9F9F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6D6D6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" name="Shape 2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9" y="6414761"/>
            <a:ext cx="258622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32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IAGNOSIS &amp; TREATMENT PLANNING IN FIXED PARTIAL PROSTHODONTICS lecture 1"/>
          <p:cNvSpPr txBox="1"/>
          <p:nvPr>
            <p:ph type="title" idx="4294967295"/>
          </p:nvPr>
        </p:nvSpPr>
        <p:spPr>
          <a:xfrm>
            <a:off x="685800" y="1535132"/>
            <a:ext cx="7772400" cy="2821918"/>
          </a:xfrm>
          <a:prstGeom prst="rect">
            <a:avLst/>
          </a:prstGeom>
        </p:spPr>
        <p:txBody>
          <a:bodyPr/>
          <a:lstStyle/>
          <a:p>
            <a:pPr defTabSz="502919">
              <a:defRPr sz="2900" u="sng">
                <a:latin typeface="Monotype Corsiva"/>
                <a:ea typeface="Monotype Corsiva"/>
                <a:cs typeface="Monotype Corsiva"/>
                <a:sym typeface="Monotype Corsiva"/>
              </a:defRPr>
            </a:pPr>
            <a:r>
              <a:t>DIAGNOSIS &amp; TREATMENT PLANNING</a:t>
            </a:r>
            <a:br/>
            <a:r>
              <a:t>IN FIXED PARTIAL PROSTHODONTICS</a:t>
            </a:r>
            <a:br/>
            <a:r>
              <a:t>lecture 1</a:t>
            </a:r>
            <a:br/>
          </a:p>
        </p:txBody>
      </p:sp>
      <p:sp>
        <p:nvSpPr>
          <p:cNvPr id="30" name="DEPT OF PROSTHODONTICS…"/>
          <p:cNvSpPr txBox="1"/>
          <p:nvPr>
            <p:ph type="body" sz="quarter" idx="4294967295"/>
          </p:nvPr>
        </p:nvSpPr>
        <p:spPr>
          <a:xfrm>
            <a:off x="1143000" y="4572000"/>
            <a:ext cx="6400800" cy="17526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600"/>
              </a:spcBef>
              <a:buSzTx/>
              <a:buNone/>
              <a:defRPr sz="3000"/>
            </a:pPr>
            <a:r>
              <a:t>DEPT OF PROSTHODONTICS </a:t>
            </a:r>
          </a:p>
          <a:p>
            <a:pPr marL="0" indent="0" algn="ctr">
              <a:spcBef>
                <a:spcPts val="600"/>
              </a:spcBef>
              <a:buSzTx/>
              <a:buNone/>
              <a:defRPr sz="2100"/>
            </a:pPr>
            <a:r>
              <a:t>PRESENTED BY RUCHA KASHYAP</a:t>
            </a:r>
          </a:p>
        </p:txBody>
      </p:sp>
      <p:sp>
        <p:nvSpPr>
          <p:cNvPr id="31" name="Rungta College of Dental Sciences and Research"/>
          <p:cNvSpPr txBox="1"/>
          <p:nvPr/>
        </p:nvSpPr>
        <p:spPr>
          <a:xfrm>
            <a:off x="69594" y="462977"/>
            <a:ext cx="8694622" cy="53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spcBef>
                <a:spcPts val="600"/>
              </a:spcBef>
              <a:buFont typeface="Arial"/>
              <a:defRPr sz="3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Rungta College of Dental Sciences and Research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Medical History"/>
          <p:cNvSpPr txBox="1"/>
          <p:nvPr>
            <p:ph type="title" idx="4294967295"/>
          </p:nvPr>
        </p:nvSpPr>
        <p:spPr>
          <a:xfrm>
            <a:off x="0" y="304798"/>
            <a:ext cx="8229600" cy="1143004"/>
          </a:xfrm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pPr/>
            <a:r>
              <a:t>Medical History</a:t>
            </a:r>
          </a:p>
        </p:txBody>
      </p:sp>
      <p:sp>
        <p:nvSpPr>
          <p:cNvPr id="59" name="It reveals any systemic conditions ( E.g. diabetes mellitus) that not only contribute to existing dental disease , but also affects the prognosis of dental treatment…"/>
          <p:cNvSpPr txBox="1"/>
          <p:nvPr>
            <p:ph type="body" idx="4294967295"/>
          </p:nvPr>
        </p:nvSpPr>
        <p:spPr>
          <a:xfrm>
            <a:off x="228598" y="1371600"/>
            <a:ext cx="8763004" cy="4495800"/>
          </a:xfrm>
          <a:prstGeom prst="rect">
            <a:avLst/>
          </a:prstGeom>
        </p:spPr>
        <p:txBody>
          <a:bodyPr/>
          <a:lstStyle/>
          <a:p>
            <a:pPr marL="273050" indent="-273050">
              <a:lnSpc>
                <a:spcPct val="190000"/>
              </a:lnSpc>
              <a:spcBef>
                <a:spcPts val="500"/>
              </a:spcBef>
              <a:buClr>
                <a:srgbClr val="969696"/>
              </a:buClr>
              <a:buFontTx/>
              <a:buChar char="●"/>
              <a:defRPr sz="2400"/>
            </a:pPr>
            <a:r>
              <a:t>It reveals any systemic conditions ( E.g. diabetes mellitus) that not only contribute to existing dental disease , but also affects the prognosis of dental treatment</a:t>
            </a:r>
          </a:p>
          <a:p>
            <a:pPr marL="273050" indent="-273050">
              <a:lnSpc>
                <a:spcPct val="190000"/>
              </a:lnSpc>
              <a:spcBef>
                <a:spcPts val="600"/>
              </a:spcBef>
              <a:buClr>
                <a:srgbClr val="969696"/>
              </a:buClr>
              <a:buFontTx/>
              <a:buChar char="●"/>
              <a:defRPr sz="2400"/>
            </a:pPr>
          </a:p>
          <a:p>
            <a:pPr marL="273050" indent="-273050">
              <a:lnSpc>
                <a:spcPct val="190000"/>
              </a:lnSpc>
              <a:spcBef>
                <a:spcPts val="500"/>
              </a:spcBef>
              <a:buClr>
                <a:srgbClr val="969696"/>
              </a:buClr>
              <a:buFontTx/>
              <a:buChar char="●"/>
              <a:defRPr sz="2400"/>
            </a:pPr>
            <a:r>
              <a:t>Medical history alerts the practitioner to any disorder ( e.g. rheumatic heart disease) that require antibiotic therapy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A history of allergies, adverse drug reactions, hypertension, cardiac disease, emotional disorders, seizures etc. that can influence dental treatment…"/>
          <p:cNvSpPr txBox="1"/>
          <p:nvPr>
            <p:ph type="body" idx="4294967295"/>
          </p:nvPr>
        </p:nvSpPr>
        <p:spPr>
          <a:xfrm>
            <a:off x="-2" y="381000"/>
            <a:ext cx="9144004" cy="4724400"/>
          </a:xfrm>
          <a:prstGeom prst="rect">
            <a:avLst/>
          </a:prstGeom>
        </p:spPr>
        <p:txBody>
          <a:bodyPr/>
          <a:lstStyle/>
          <a:p>
            <a:pPr marL="273050" indent="-273050">
              <a:lnSpc>
                <a:spcPct val="150000"/>
              </a:lnSpc>
              <a:spcBef>
                <a:spcPts val="500"/>
              </a:spcBef>
              <a:buClr>
                <a:srgbClr val="969696"/>
              </a:buClr>
              <a:buFontTx/>
              <a:buChar char="●"/>
              <a:defRPr sz="2200"/>
            </a:pPr>
            <a:r>
              <a:t>A history of allergies, adverse drug reactions, hypertension, cardiac disease, emotional disorders, seizures etc. that can influence dental treatment</a:t>
            </a:r>
          </a:p>
          <a:p>
            <a:pPr marL="273050" indent="-273050">
              <a:lnSpc>
                <a:spcPct val="150000"/>
              </a:lnSpc>
              <a:buSzTx/>
              <a:buNone/>
              <a:defRPr sz="2200"/>
            </a:pPr>
          </a:p>
          <a:p>
            <a:pPr marL="273050" indent="-273050">
              <a:lnSpc>
                <a:spcPct val="150000"/>
              </a:lnSpc>
              <a:spcBef>
                <a:spcPts val="500"/>
              </a:spcBef>
              <a:buClr>
                <a:srgbClr val="969696"/>
              </a:buClr>
              <a:buFontTx/>
              <a:buChar char="●"/>
              <a:defRPr sz="2200"/>
            </a:pPr>
            <a:r>
              <a:t>Commonly prescribed drugs such as actifed, flagyl, pheragan can induce xerostomia</a:t>
            </a:r>
          </a:p>
          <a:p>
            <a:pPr marL="273050" indent="-273050">
              <a:lnSpc>
                <a:spcPct val="150000"/>
              </a:lnSpc>
              <a:buSzTx/>
              <a:buNone/>
              <a:defRPr sz="2200"/>
            </a:pPr>
          </a:p>
          <a:p>
            <a:pPr marL="273050" indent="-273050">
              <a:lnSpc>
                <a:spcPct val="150000"/>
              </a:lnSpc>
              <a:spcBef>
                <a:spcPts val="500"/>
              </a:spcBef>
              <a:buClr>
                <a:srgbClr val="969696"/>
              </a:buClr>
              <a:buFontTx/>
              <a:buChar char="●"/>
              <a:defRPr sz="2200"/>
            </a:pPr>
            <a:r>
              <a:t>Cervical dental caries &amp; periodontitis are serious sequelae to chronic xerostomia leading to early failure of fixed restorations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Dental History"/>
          <p:cNvSpPr txBox="1"/>
          <p:nvPr>
            <p:ph type="title" idx="4294967295"/>
          </p:nvPr>
        </p:nvSpPr>
        <p:spPr>
          <a:xfrm>
            <a:off x="457200" y="-2"/>
            <a:ext cx="8229600" cy="1143004"/>
          </a:xfrm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pPr/>
            <a:r>
              <a:t>Dental History</a:t>
            </a:r>
          </a:p>
        </p:txBody>
      </p:sp>
      <p:sp>
        <p:nvSpPr>
          <p:cNvPr id="64" name="It is an adjunct to medical history &amp; provide information about:…"/>
          <p:cNvSpPr txBox="1"/>
          <p:nvPr>
            <p:ph type="body" idx="4294967295"/>
          </p:nvPr>
        </p:nvSpPr>
        <p:spPr>
          <a:xfrm>
            <a:off x="76200" y="1143000"/>
            <a:ext cx="9067800" cy="4495800"/>
          </a:xfrm>
          <a:prstGeom prst="rect">
            <a:avLst/>
          </a:prstGeom>
        </p:spPr>
        <p:txBody>
          <a:bodyPr/>
          <a:lstStyle/>
          <a:p>
            <a:pPr marL="273050" indent="-273050">
              <a:lnSpc>
                <a:spcPct val="95000"/>
              </a:lnSpc>
              <a:spcBef>
                <a:spcPts val="400"/>
              </a:spcBef>
              <a:buSzTx/>
              <a:buNone/>
              <a:defRPr sz="2000"/>
            </a:pPr>
            <a:r>
              <a:t>   It is an adjunct to medical history &amp; provide information about:</a:t>
            </a:r>
          </a:p>
          <a:p>
            <a:pPr lvl="1" marL="639762" indent="-246061">
              <a:lnSpc>
                <a:spcPct val="130000"/>
              </a:lnSpc>
              <a:spcBef>
                <a:spcPts val="0"/>
              </a:spcBef>
              <a:buFontTx/>
              <a:buChar char="●"/>
              <a:defRPr sz="2400"/>
            </a:pPr>
            <a:r>
              <a:t>Past dental experiences</a:t>
            </a:r>
          </a:p>
          <a:p>
            <a:pPr lvl="1" marL="639762" indent="-246061">
              <a:lnSpc>
                <a:spcPct val="130000"/>
              </a:lnSpc>
              <a:spcBef>
                <a:spcPts val="0"/>
              </a:spcBef>
              <a:buFontTx/>
              <a:buChar char="●"/>
              <a:defRPr sz="2400"/>
            </a:pPr>
            <a:r>
              <a:t>Habits such as bruxism</a:t>
            </a:r>
          </a:p>
          <a:p>
            <a:pPr lvl="1" marL="639762" indent="-246061">
              <a:lnSpc>
                <a:spcPct val="130000"/>
              </a:lnSpc>
              <a:spcBef>
                <a:spcPts val="0"/>
              </a:spcBef>
              <a:buFontTx/>
              <a:buChar char="●"/>
              <a:defRPr sz="2400"/>
            </a:pPr>
            <a:r>
              <a:t>TMJ symptoms </a:t>
            </a:r>
          </a:p>
          <a:p>
            <a:pPr lvl="1" marL="639762" indent="-246061">
              <a:lnSpc>
                <a:spcPct val="130000"/>
              </a:lnSpc>
              <a:spcBef>
                <a:spcPts val="0"/>
              </a:spcBef>
              <a:buFontTx/>
              <a:buChar char="●"/>
              <a:defRPr sz="2400"/>
            </a:pPr>
            <a:r>
              <a:t>Abnormal gag reflexes </a:t>
            </a:r>
          </a:p>
          <a:p>
            <a:pPr lvl="1" marL="639762" indent="-246061">
              <a:lnSpc>
                <a:spcPct val="130000"/>
              </a:lnSpc>
              <a:spcBef>
                <a:spcPts val="0"/>
              </a:spcBef>
              <a:buFontTx/>
              <a:buChar char="●"/>
              <a:defRPr sz="2400"/>
            </a:pPr>
            <a:r>
              <a:t>Periodontal history</a:t>
            </a:r>
          </a:p>
          <a:p>
            <a:pPr lvl="1" marL="639762" indent="-246061">
              <a:lnSpc>
                <a:spcPct val="130000"/>
              </a:lnSpc>
              <a:spcBef>
                <a:spcPts val="0"/>
              </a:spcBef>
              <a:buFontTx/>
              <a:buChar char="●"/>
              <a:defRPr sz="2400"/>
            </a:pPr>
            <a:r>
              <a:t>Restorative &amp; Endodontic history</a:t>
            </a:r>
          </a:p>
          <a:p>
            <a:pPr lvl="1" marL="639762" indent="-246061">
              <a:lnSpc>
                <a:spcPct val="130000"/>
              </a:lnSpc>
              <a:spcBef>
                <a:spcPts val="0"/>
              </a:spcBef>
              <a:buFontTx/>
              <a:buChar char="●"/>
              <a:defRPr sz="2400"/>
            </a:pPr>
            <a:r>
              <a:t>Orthodontic history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linical Examination"/>
          <p:cNvSpPr txBox="1"/>
          <p:nvPr>
            <p:ph type="title" idx="4294967295"/>
          </p:nvPr>
        </p:nvSpPr>
        <p:spPr>
          <a:xfrm>
            <a:off x="457200" y="-2"/>
            <a:ext cx="8229600" cy="1143004"/>
          </a:xfrm>
          <a:prstGeom prst="rect">
            <a:avLst/>
          </a:prstGeom>
        </p:spPr>
        <p:txBody>
          <a:bodyPr/>
          <a:lstStyle/>
          <a:p>
            <a:pPr/>
            <a:r>
              <a:t>Clinical Examination</a:t>
            </a:r>
          </a:p>
        </p:txBody>
      </p:sp>
      <p:sp>
        <p:nvSpPr>
          <p:cNvPr id="67" name="Head &amp; Neck examination:…"/>
          <p:cNvSpPr txBox="1"/>
          <p:nvPr>
            <p:ph type="body" idx="4294967295"/>
          </p:nvPr>
        </p:nvSpPr>
        <p:spPr>
          <a:xfrm>
            <a:off x="-2" y="1447800"/>
            <a:ext cx="9144004" cy="4495800"/>
          </a:xfrm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ts val="600"/>
              </a:spcBef>
              <a:buSzTx/>
              <a:buNone/>
              <a:defRPr b="1" sz="2800" u="sng">
                <a:solidFill>
                  <a:srgbClr val="5F5F5F"/>
                </a:solidFill>
              </a:defRPr>
            </a:pPr>
            <a:r>
              <a:t>Head &amp; Neck examination:</a:t>
            </a:r>
            <a:r>
              <a:rPr b="0" u="none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SzTx/>
              <a:buNone/>
              <a:defRPr sz="2800"/>
            </a:pPr>
          </a:p>
          <a:p>
            <a:pPr marL="514350" indent="-514350">
              <a:lnSpc>
                <a:spcPct val="150000"/>
              </a:lnSpc>
              <a:spcBef>
                <a:spcPts val="500"/>
              </a:spcBef>
              <a:buClr>
                <a:srgbClr val="969696"/>
              </a:buClr>
              <a:buFont typeface="Calibri"/>
              <a:buChar char="➢"/>
              <a:defRPr sz="2400"/>
            </a:pPr>
            <a:r>
              <a:t>An evaluation of the size, shape and symmetry of the head &amp; neck including the overall profile</a:t>
            </a:r>
          </a:p>
          <a:p>
            <a:pPr marL="514350" indent="-514350">
              <a:lnSpc>
                <a:spcPct val="150000"/>
              </a:lnSpc>
              <a:buSzTx/>
              <a:buNone/>
              <a:defRPr sz="2400"/>
            </a:pPr>
          </a:p>
          <a:p>
            <a:pPr marL="514350" indent="-514350">
              <a:lnSpc>
                <a:spcPct val="150000"/>
              </a:lnSpc>
              <a:spcBef>
                <a:spcPts val="500"/>
              </a:spcBef>
              <a:buClr>
                <a:srgbClr val="969696"/>
              </a:buClr>
              <a:buFont typeface="Calibri"/>
              <a:buChar char="➢"/>
              <a:defRPr sz="2400"/>
            </a:pPr>
            <a:r>
              <a:t>Abnormalities such as lymph node enlargements, scars or abnormal pigmentation should also be examined.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uccessful treatment is the result of a logical diagnosis and a rational sequence to the treatment plan.…"/>
          <p:cNvSpPr txBox="1"/>
          <p:nvPr/>
        </p:nvSpPr>
        <p:spPr>
          <a:xfrm>
            <a:off x="228600" y="554037"/>
            <a:ext cx="8915400" cy="420346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indent="90486" algn="ctr">
              <a:lnSpc>
                <a:spcPct val="150000"/>
              </a:lnSpc>
              <a:defRPr b="1" sz="2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indent="90486" algn="ctr">
              <a:lnSpc>
                <a:spcPct val="150000"/>
              </a:lnSpc>
              <a:defRPr b="1" sz="28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marL="90486">
              <a:lnSpc>
                <a:spcPct val="150000"/>
              </a:lnSpc>
              <a:buSzPct val="10000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Successful treatment is the result of a logical diagnosis and a rational sequence to the treatment plan. </a:t>
            </a:r>
          </a:p>
          <a:p>
            <a:pPr marL="90486">
              <a:lnSpc>
                <a:spcPct val="150000"/>
              </a:lnSpc>
              <a:buSzPct val="10000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A comprehensive oral examination, distinct radiographs and well defined diagnostic casts are essential ingredients for diagnosis.</a:t>
            </a:r>
          </a:p>
          <a:p>
            <a:pPr marL="90486">
              <a:lnSpc>
                <a:spcPct val="150000"/>
              </a:lnSpc>
              <a:buSzPct val="100000"/>
              <a:buChar char="▪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 The approach to treatment planning should be meticulous, flexible and scholarly.</a:t>
            </a:r>
          </a:p>
        </p:txBody>
      </p:sp>
      <p:pic>
        <p:nvPicPr>
          <p:cNvPr id="70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52611" y="255586"/>
            <a:ext cx="5438778" cy="78105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1"/>
          <p:cNvSpPr txBox="1"/>
          <p:nvPr>
            <p:ph type="title"/>
          </p:nvPr>
        </p:nvSpPr>
        <p:spPr>
          <a:xfrm>
            <a:off x="747712" y="217488"/>
            <a:ext cx="7766051" cy="13271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TAKE HOME MESSAGE</a:t>
            </a:r>
          </a:p>
        </p:txBody>
      </p:sp>
      <p:sp>
        <p:nvSpPr>
          <p:cNvPr id="73" name="Content Placeholder 2"/>
          <p:cNvSpPr txBox="1"/>
          <p:nvPr>
            <p:ph type="body" idx="1"/>
          </p:nvPr>
        </p:nvSpPr>
        <p:spPr>
          <a:xfrm>
            <a:off x="688975" y="1716088"/>
            <a:ext cx="7766050" cy="36957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The clinicians who familiarize himself with precision attachments will add a new dimensions to his treatment options </a:t>
            </a:r>
          </a:p>
          <a:p>
            <a:pPr>
              <a:lnSpc>
                <a:spcPct val="150000"/>
              </a:lnSpc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Proper maintenance and care by the patient and regular follow up decides on the long term success of the attachment and prosthesis. </a:t>
            </a:r>
          </a:p>
        </p:txBody>
      </p:sp>
      <p:sp>
        <p:nvSpPr>
          <p:cNvPr id="74" name="Slide Number Placeholder 3"/>
          <p:cNvSpPr txBox="1"/>
          <p:nvPr>
            <p:ph type="sldNum" sz="quarter" idx="4294967295"/>
          </p:nvPr>
        </p:nvSpPr>
        <p:spPr>
          <a:xfrm>
            <a:off x="8428179" y="6414761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ibliography"/>
          <p:cNvSpPr txBox="1"/>
          <p:nvPr/>
        </p:nvSpPr>
        <p:spPr>
          <a:xfrm>
            <a:off x="762000" y="274637"/>
            <a:ext cx="7239000" cy="653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4400">
                <a:solidFill>
                  <a:srgbClr val="919191"/>
                </a:solidFill>
                <a:effectLst>
                  <a:outerShdw sx="100000" sy="100000" kx="0" ky="0" algn="b" rotWithShape="0" blurRad="12700" dist="25400" dir="2700000">
                    <a:schemeClr val="accent2">
                      <a:lumOff val="16690"/>
                    </a:scheme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Bibliography </a:t>
            </a:r>
          </a:p>
        </p:txBody>
      </p:sp>
      <p:sp>
        <p:nvSpPr>
          <p:cNvPr id="77" name="1. Rosenstiel R.F., Land M.F., Fujimoto J. : Contemporary fixed prosthodontics. 1st Ed., Mosby Publications, 1988. Pg 3-45…"/>
          <p:cNvSpPr txBox="1"/>
          <p:nvPr/>
        </p:nvSpPr>
        <p:spPr>
          <a:xfrm>
            <a:off x="304800" y="1600200"/>
            <a:ext cx="8153400" cy="3016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1" indent="457200">
              <a:lnSpc>
                <a:spcPct val="150000"/>
              </a:lnSpc>
              <a:spcBef>
                <a:spcPts val="400"/>
              </a:spcBef>
              <a:defRPr sz="2000">
                <a:effectLst>
                  <a:outerShdw sx="100000" sy="100000" kx="0" ky="0" algn="b" rotWithShape="0" blurRad="12700" dist="25400" dir="2700000">
                    <a:schemeClr val="accent2">
                      <a:lumOff val="16690"/>
                    </a:scheme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  <a:r>
              <a:t>1. Rosenstiel R.F., Land M.F., Fujimoto J. : Contemporary fixed prosthodontics. 1</a:t>
            </a:r>
            <a:r>
              <a:rPr baseline="30000"/>
              <a:t>st</a:t>
            </a:r>
            <a:r>
              <a:t> Ed., Mosby Publications, 1988. Pg 3-45</a:t>
            </a:r>
          </a:p>
          <a:p>
            <a:pPr lvl="1" indent="457200">
              <a:lnSpc>
                <a:spcPct val="150000"/>
              </a:lnSpc>
              <a:spcBef>
                <a:spcPts val="400"/>
              </a:spcBef>
              <a:defRPr sz="2000">
                <a:effectLst>
                  <a:outerShdw sx="100000" sy="100000" kx="0" ky="0" algn="b" rotWithShape="0" blurRad="12700" dist="25400" dir="2700000">
                    <a:schemeClr val="accent2">
                      <a:lumOff val="16690"/>
                    </a:scheme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  <a:r>
              <a:t>2. Shillingburg H.T., Hobo S., Whisett L.D., Jacobi R., Brackett S.E. : Fundamentals of fixed prosthodontics, 3</a:t>
            </a:r>
            <a:r>
              <a:rPr baseline="30000"/>
              <a:t>rd</a:t>
            </a:r>
            <a:r>
              <a:t> Ed., Quintessence Publication, 1997.Pg 1-9 </a:t>
            </a:r>
          </a:p>
          <a:p>
            <a:pPr lvl="1" indent="457200">
              <a:lnSpc>
                <a:spcPct val="150000"/>
              </a:lnSpc>
              <a:spcBef>
                <a:spcPts val="400"/>
              </a:spcBef>
              <a:defRPr sz="2000">
                <a:effectLst>
                  <a:outerShdw sx="100000" sy="100000" kx="0" ky="0" algn="b" rotWithShape="0" blurRad="12700" dist="25400" dir="2700000">
                    <a:schemeClr val="accent2">
                      <a:lumOff val="16690"/>
                    </a:schemeClr>
                  </a:outerShdw>
                </a:effectLst>
                <a:latin typeface="Calibri"/>
                <a:ea typeface="Calibri"/>
                <a:cs typeface="Calibri"/>
                <a:sym typeface="Calibri"/>
              </a:defRPr>
            </a:pPr>
            <a:r>
              <a:t>3. Tylman S.D</a:t>
            </a:r>
            <a:r>
              <a:rPr b="1"/>
              <a:t>. </a:t>
            </a:r>
            <a:r>
              <a:t>Theory and Practice of Crown and Bridge Prosthodontics. Ed. V St. Louis 1965. C.V Mosby Company. Pg 1-23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le 1"/>
          <p:cNvSpPr txBox="1"/>
          <p:nvPr>
            <p:ph type="title"/>
          </p:nvPr>
        </p:nvSpPr>
        <p:spPr>
          <a:xfrm>
            <a:off x="457200" y="92073"/>
            <a:ext cx="8229600" cy="1508128"/>
          </a:xfrm>
          <a:prstGeom prst="rect">
            <a:avLst/>
          </a:prstGeom>
        </p:spPr>
        <p:txBody>
          <a:bodyPr/>
          <a:lstStyle/>
          <a:p>
            <a:pPr/>
            <a:r>
              <a:t>QUESTIONS</a:t>
            </a:r>
          </a:p>
        </p:txBody>
      </p:sp>
      <p:sp>
        <p:nvSpPr>
          <p:cNvPr id="80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42899" indent="-342899">
              <a:defRPr sz="2500"/>
            </a:pPr>
            <a:r>
              <a:t>1.DEFINE ABUTMENT . DISCUSS SELECTION OF AN ABUTMENT TEETH FOR FPD.</a:t>
            </a:r>
          </a:p>
          <a:p>
            <a:pPr marL="342899" indent="-342899">
              <a:defRPr sz="2500"/>
            </a:pPr>
            <a:r>
              <a:t>WHAT ARE THE REQUIREMENT OF IDEAL ABUTMENT FOR FPD</a:t>
            </a:r>
          </a:p>
          <a:p>
            <a:pPr marL="342899" indent="-342899">
              <a:defRPr sz="2500"/>
            </a:pPr>
            <a:r>
              <a:t>DEFINE FPD. ENUMERATE THE CONTRAINDICATION AND INDICATION FOR ITS USE.</a:t>
            </a:r>
          </a:p>
          <a:p>
            <a:pPr marL="342899" indent="-342899">
              <a:defRPr sz="2500"/>
            </a:pPr>
          </a:p>
          <a:p>
            <a:pPr marL="342899" indent="-342899">
              <a:defRPr sz="2500"/>
            </a:pPr>
            <a:r>
              <a:t>SHORT NOTE-</a:t>
            </a:r>
          </a:p>
          <a:p>
            <a:pPr marL="342899" indent="-342899">
              <a:defRPr sz="2500"/>
            </a:pPr>
            <a:r>
              <a:t>CRITERIA FOR GOOD ABUTMENT SELECTION.</a:t>
            </a:r>
          </a:p>
          <a:p>
            <a:pPr marL="342899" indent="-342899">
              <a:defRPr sz="2500"/>
            </a:pPr>
            <a:r>
              <a:t>CANTILEVER BRIDGE</a:t>
            </a:r>
          </a:p>
          <a:p>
            <a:pPr marL="342899" indent="-342899">
              <a:defRPr sz="2500"/>
            </a:pPr>
            <a:r>
              <a:t>IDEAL ABUTMENT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83" name="image.jpeg" descr="image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84" name="Thank you"/>
          <p:cNvSpPr txBox="1"/>
          <p:nvPr/>
        </p:nvSpPr>
        <p:spPr>
          <a:xfrm>
            <a:off x="1214437" y="1587"/>
            <a:ext cx="5168264" cy="1203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 sz="8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Thank you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urpose Statement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Purpose Statement </a:t>
            </a:r>
          </a:p>
        </p:txBody>
      </p:sp>
      <p:sp>
        <p:nvSpPr>
          <p:cNvPr id="34" name="At the end of the class the students will be able to…"/>
          <p:cNvSpPr txBox="1"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buSzTx/>
              <a:buNone/>
            </a:pPr>
            <a:r>
              <a:t>At the end of the class the students will be able to</a:t>
            </a:r>
          </a:p>
          <a:p>
            <a:pPr>
              <a:buFont typeface="Calibri"/>
              <a:buChar char="➢"/>
            </a:pPr>
            <a:r>
              <a:t> Define diagnosis and treatment, describe how to record case history.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LEARNING OBJECTIVES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SPECIFIC LEARNING OBJECTIVE</a:t>
            </a:r>
          </a:p>
        </p:txBody>
      </p:sp>
      <p:graphicFrame>
        <p:nvGraphicFramePr>
          <p:cNvPr id="37" name="Table"/>
          <p:cNvGraphicFramePr/>
          <p:nvPr/>
        </p:nvGraphicFramePr>
        <p:xfrm>
          <a:off x="838200" y="2514600"/>
          <a:ext cx="7772397" cy="31242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827087"/>
                <a:gridCol w="2646362"/>
                <a:gridCol w="1157287"/>
                <a:gridCol w="1074737"/>
                <a:gridCol w="1157287"/>
                <a:gridCol w="909637"/>
              </a:tblGrid>
              <a:tr h="10414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Sr No.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Learning objectives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Domain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Level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criteria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sym typeface="Helvetica"/>
                        </a:rPr>
                        <a:t>condition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</a:tr>
              <a:tr h="10414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1. 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Define diagnosis and treatment 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Cognitive 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Must know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All 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solidFill>
                      <a:srgbClr val="FFFFFF"/>
                    </a:solidFill>
                  </a:tcPr>
                </a:tc>
              </a:tr>
              <a:tr h="10414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2.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Describe how to record case history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Cognitive 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Must know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Helvetica"/>
                        </a:rPr>
                        <a:t>All 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Helvetica"/>
                        </a:defRPr>
                      </a:pPr>
                    </a:p>
                  </a:txBody>
                  <a:tcPr marL="45720" marR="45720" marT="45720" marB="45720" anchor="t" anchorCtr="0" horzOverflow="overflow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8" name="At the end of the class students should be able to"/>
          <p:cNvSpPr txBox="1"/>
          <p:nvPr/>
        </p:nvSpPr>
        <p:spPr>
          <a:xfrm>
            <a:off x="1447800" y="1371600"/>
            <a:ext cx="7239000" cy="9923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At the end of the class students should be able 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ontents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contents</a:t>
            </a:r>
          </a:p>
        </p:txBody>
      </p:sp>
      <p:sp>
        <p:nvSpPr>
          <p:cNvPr id="41" name="Definition…"/>
          <p:cNvSpPr txBox="1"/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Definition 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Importance of case history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Personal details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Medical history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Dental history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Clinical Examination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Summary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Bibloraphy </a:t>
            </a:r>
          </a:p>
          <a:p>
            <a:pPr marL="301752" indent="-301752" defTabSz="804672">
              <a:lnSpc>
                <a:spcPct val="90000"/>
              </a:lnSpc>
              <a:spcBef>
                <a:spcPts val="600"/>
              </a:spcBef>
              <a:buSzTx/>
              <a:buNone/>
              <a:defRPr sz="2800"/>
            </a:pP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efinition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Definition </a:t>
            </a:r>
          </a:p>
        </p:txBody>
      </p:sp>
      <p:sp>
        <p:nvSpPr>
          <p:cNvPr id="44" name="Diagnosis: It is the determination of the nature of a disease process…"/>
          <p:cNvSpPr txBox="1"/>
          <p:nvPr>
            <p:ph type="body" idx="4294967295"/>
          </p:nvPr>
        </p:nvSpPr>
        <p:spPr>
          <a:xfrm>
            <a:off x="533400" y="2057400"/>
            <a:ext cx="8229600" cy="4495800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>
              <a:buChar char="•"/>
              <a:defRPr>
                <a:solidFill>
                  <a:srgbClr val="5F5F5F"/>
                </a:solidFill>
              </a:defRPr>
            </a:pPr>
            <a:r>
              <a:t>Diagnosis</a:t>
            </a:r>
            <a:r>
              <a:rPr>
                <a:solidFill>
                  <a:srgbClr val="000000"/>
                </a:solidFill>
              </a:rPr>
              <a:t>: It is the determination of the nature of a disease process</a:t>
            </a:r>
          </a:p>
          <a:p>
            <a:pPr>
              <a:buChar char="•"/>
            </a:pPr>
            <a:endParaRPr>
              <a:solidFill>
                <a:srgbClr val="5F5F5F"/>
              </a:solidFill>
            </a:endParaRPr>
          </a:p>
          <a:p>
            <a:pPr>
              <a:buChar char="•"/>
              <a:defRPr>
                <a:solidFill>
                  <a:srgbClr val="5F5F5F"/>
                </a:solidFill>
              </a:defRPr>
            </a:pPr>
            <a:r>
              <a:t>Treatment</a:t>
            </a:r>
            <a:r>
              <a:rPr>
                <a:solidFill>
                  <a:srgbClr val="000000"/>
                </a:solidFill>
              </a:rPr>
              <a:t>: It is any measure designed to remedy a disease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7" name="Diagnosis is a collection of facts obtained from:…"/>
          <p:cNvSpPr txBox="1"/>
          <p:nvPr>
            <p:ph type="body" idx="4294967295"/>
          </p:nvPr>
        </p:nvSpPr>
        <p:spPr>
          <a:xfrm>
            <a:off x="152398" y="1447800"/>
            <a:ext cx="8763004" cy="44958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buSzTx/>
              <a:buNone/>
              <a:defRPr sz="2800"/>
            </a:pPr>
            <a:r>
              <a:t>   </a:t>
            </a:r>
            <a:r>
              <a:rPr>
                <a:solidFill>
                  <a:srgbClr val="5F5F5F"/>
                </a:solidFill>
              </a:rPr>
              <a:t>Diagnosis is a collection of facts obtained from</a:t>
            </a:r>
            <a:r>
              <a:t>: </a:t>
            </a:r>
          </a:p>
          <a:p>
            <a:pPr>
              <a:buSzTx/>
              <a:buNone/>
              <a:defRPr sz="2800"/>
            </a:pPr>
          </a:p>
          <a:p>
            <a:pPr>
              <a:lnSpc>
                <a:spcPct val="150000"/>
              </a:lnSpc>
              <a:spcBef>
                <a:spcPts val="500"/>
              </a:spcBef>
              <a:buClr>
                <a:schemeClr val="accent2">
                  <a:lumOff val="16690"/>
                </a:schemeClr>
              </a:buClr>
              <a:buFont typeface="Calibri"/>
              <a:buChar char="➢"/>
              <a:defRPr sz="2400"/>
            </a:pPr>
            <a:r>
              <a:t>     Comprehensive patient history</a:t>
            </a:r>
          </a:p>
          <a:p>
            <a:pPr>
              <a:lnSpc>
                <a:spcPct val="150000"/>
              </a:lnSpc>
              <a:spcBef>
                <a:spcPts val="500"/>
              </a:spcBef>
              <a:buClr>
                <a:schemeClr val="accent2">
                  <a:lumOff val="16690"/>
                </a:schemeClr>
              </a:buClr>
              <a:buFont typeface="Calibri"/>
              <a:buChar char="➢"/>
              <a:defRPr sz="2400"/>
            </a:pPr>
            <a:r>
              <a:t>     Patient interview</a:t>
            </a:r>
          </a:p>
          <a:p>
            <a:pPr>
              <a:lnSpc>
                <a:spcPct val="150000"/>
              </a:lnSpc>
              <a:spcBef>
                <a:spcPts val="500"/>
              </a:spcBef>
              <a:buClr>
                <a:schemeClr val="accent2">
                  <a:lumOff val="16690"/>
                </a:schemeClr>
              </a:buClr>
              <a:buFont typeface="Calibri"/>
              <a:buChar char="➢"/>
              <a:defRPr sz="2400"/>
            </a:pPr>
            <a:r>
              <a:t>     Thorough clinical examination</a:t>
            </a:r>
          </a:p>
          <a:p>
            <a:pPr>
              <a:lnSpc>
                <a:spcPct val="150000"/>
              </a:lnSpc>
              <a:spcBef>
                <a:spcPts val="500"/>
              </a:spcBef>
              <a:buClr>
                <a:schemeClr val="accent2">
                  <a:lumOff val="16690"/>
                </a:schemeClr>
              </a:buClr>
              <a:buFont typeface="Calibri"/>
              <a:buChar char="➢"/>
              <a:defRPr sz="2400"/>
            </a:pPr>
            <a:r>
              <a:t>     Critical evaluation of mounted diagnostic casts</a:t>
            </a:r>
          </a:p>
          <a:p>
            <a:pPr>
              <a:lnSpc>
                <a:spcPct val="150000"/>
              </a:lnSpc>
              <a:spcBef>
                <a:spcPts val="500"/>
              </a:spcBef>
              <a:buClr>
                <a:schemeClr val="accent2">
                  <a:lumOff val="16690"/>
                </a:schemeClr>
              </a:buClr>
              <a:buFont typeface="Calibri"/>
              <a:buChar char="➢"/>
              <a:defRPr sz="2400"/>
            </a:pPr>
            <a:r>
              <a:t>     Radiographic interpretation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ase history"/>
          <p:cNvSpPr txBox="1"/>
          <p:nvPr>
            <p:ph type="title" idx="4294967295"/>
          </p:nvPr>
        </p:nvSpPr>
        <p:spPr>
          <a:xfrm>
            <a:off x="685800" y="304798"/>
            <a:ext cx="7772400" cy="1143004"/>
          </a:xfrm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pPr/>
            <a:r>
              <a:t>Case history</a:t>
            </a:r>
          </a:p>
        </p:txBody>
      </p:sp>
      <p:sp>
        <p:nvSpPr>
          <p:cNvPr id="50" name="A patient’s history must include all necessary information concerning the reasons for seeking treatment…"/>
          <p:cNvSpPr txBox="1"/>
          <p:nvPr>
            <p:ph type="body" idx="4294967295"/>
          </p:nvPr>
        </p:nvSpPr>
        <p:spPr>
          <a:xfrm>
            <a:off x="152400" y="1752600"/>
            <a:ext cx="8991600" cy="4114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200000"/>
              </a:lnSpc>
              <a:spcBef>
                <a:spcPts val="500"/>
              </a:spcBef>
              <a:buChar char="•"/>
              <a:defRPr sz="2400"/>
            </a:pPr>
            <a:r>
              <a:t>A patient’s history must include all necessary information concerning the reasons for seeking treatment</a:t>
            </a:r>
          </a:p>
          <a:p>
            <a:pPr>
              <a:lnSpc>
                <a:spcPct val="200000"/>
              </a:lnSpc>
              <a:buChar char="•"/>
              <a:defRPr sz="2400"/>
            </a:pPr>
          </a:p>
          <a:p>
            <a:pPr>
              <a:lnSpc>
                <a:spcPct val="200000"/>
              </a:lnSpc>
              <a:spcBef>
                <a:spcPts val="500"/>
              </a:spcBef>
              <a:buChar char="•"/>
              <a:defRPr sz="2400"/>
            </a:pPr>
            <a:r>
              <a:t>Personal details and past medical &amp; dental experiences that are pertinent should be recorded.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hief complaint in the patient’s own words must be recorded.…"/>
          <p:cNvSpPr txBox="1"/>
          <p:nvPr>
            <p:ph type="body" idx="4294967295"/>
          </p:nvPr>
        </p:nvSpPr>
        <p:spPr>
          <a:xfrm>
            <a:off x="609600" y="685800"/>
            <a:ext cx="8382000" cy="5638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spcBef>
                <a:spcPts val="500"/>
              </a:spcBef>
              <a:buChar char="•"/>
              <a:defRPr b="1" sz="2400">
                <a:solidFill>
                  <a:srgbClr val="5F5F5F"/>
                </a:solidFill>
              </a:defRPr>
            </a:pPr>
            <a:r>
              <a:t>Chief complaint</a:t>
            </a:r>
            <a:r>
              <a:rPr b="0">
                <a:solidFill>
                  <a:srgbClr val="000000"/>
                </a:solidFill>
              </a:rPr>
              <a:t> in the patient’s own words must be recorded.</a:t>
            </a:r>
          </a:p>
          <a:p>
            <a:pPr>
              <a:lnSpc>
                <a:spcPct val="150000"/>
              </a:lnSpc>
              <a:spcBef>
                <a:spcPts val="500"/>
              </a:spcBef>
              <a:buSzTx/>
              <a:buNone/>
              <a:defRPr sz="2400"/>
            </a:pPr>
            <a:r>
              <a:t> It may be of four types:</a:t>
            </a:r>
          </a:p>
          <a:p>
            <a:pPr>
              <a:lnSpc>
                <a:spcPct val="150000"/>
              </a:lnSpc>
              <a:spcBef>
                <a:spcPts val="500"/>
              </a:spcBef>
              <a:buFont typeface="Calibri"/>
              <a:buChar char="➢"/>
              <a:defRPr sz="2400"/>
            </a:pPr>
            <a:r>
              <a:t>Comfort ( Pain, sensitivity or swelling)</a:t>
            </a:r>
          </a:p>
          <a:p>
            <a:pPr>
              <a:lnSpc>
                <a:spcPct val="150000"/>
              </a:lnSpc>
              <a:spcBef>
                <a:spcPts val="500"/>
              </a:spcBef>
              <a:buFont typeface="Calibri"/>
              <a:buChar char="➢"/>
              <a:defRPr sz="2400"/>
            </a:pPr>
            <a:r>
              <a:t>Function ( Difficulty in mastication)</a:t>
            </a:r>
          </a:p>
          <a:p>
            <a:pPr>
              <a:lnSpc>
                <a:spcPct val="150000"/>
              </a:lnSpc>
              <a:spcBef>
                <a:spcPts val="500"/>
              </a:spcBef>
              <a:buFont typeface="Calibri"/>
              <a:buChar char="➢"/>
              <a:defRPr sz="2400"/>
            </a:pPr>
            <a:r>
              <a:t>Social ( Bad taste or odour)</a:t>
            </a:r>
          </a:p>
          <a:p>
            <a:pPr>
              <a:lnSpc>
                <a:spcPct val="150000"/>
              </a:lnSpc>
              <a:spcBef>
                <a:spcPts val="500"/>
              </a:spcBef>
              <a:buFont typeface="Calibri"/>
              <a:buChar char="➢"/>
              <a:defRPr sz="2400"/>
            </a:pPr>
            <a:r>
              <a:t>Appearance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ersonal Details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u="sng"/>
            </a:lvl1pPr>
          </a:lstStyle>
          <a:p>
            <a:pPr/>
            <a:r>
              <a:t>Personal Details</a:t>
            </a:r>
          </a:p>
        </p:txBody>
      </p:sp>
      <p:sp>
        <p:nvSpPr>
          <p:cNvPr id="55" name="Patient’s name…"/>
          <p:cNvSpPr txBox="1"/>
          <p:nvPr>
            <p:ph type="body" idx="4294967295"/>
          </p:nvPr>
        </p:nvSpPr>
        <p:spPr>
          <a:xfrm>
            <a:off x="304800" y="1219200"/>
            <a:ext cx="8305800" cy="4495800"/>
          </a:xfrm>
          <a:prstGeom prst="rect">
            <a:avLst/>
          </a:prstGeom>
        </p:spPr>
        <p:txBody>
          <a:bodyPr/>
          <a:lstStyle/>
          <a:p>
            <a:pPr lvl="1" marL="639762" indent="-246061">
              <a:lnSpc>
                <a:spcPct val="140000"/>
              </a:lnSpc>
              <a:spcBef>
                <a:spcPts val="0"/>
              </a:spcBef>
              <a:buFontTx/>
              <a:buChar char="●"/>
              <a:defRPr sz="2400"/>
            </a:pPr>
            <a:r>
              <a:t>Patient’s name</a:t>
            </a:r>
          </a:p>
          <a:p>
            <a:pPr lvl="1" marL="639762" indent="-246061">
              <a:lnSpc>
                <a:spcPct val="140000"/>
              </a:lnSpc>
              <a:spcBef>
                <a:spcPts val="0"/>
              </a:spcBef>
              <a:buFontTx/>
              <a:buChar char="●"/>
              <a:defRPr sz="2400"/>
            </a:pPr>
            <a:r>
              <a:t> Address </a:t>
            </a:r>
          </a:p>
          <a:p>
            <a:pPr lvl="1" marL="639762" indent="-246061">
              <a:lnSpc>
                <a:spcPct val="140000"/>
              </a:lnSpc>
              <a:spcBef>
                <a:spcPts val="0"/>
              </a:spcBef>
              <a:buFontTx/>
              <a:buChar char="●"/>
              <a:defRPr sz="2400"/>
            </a:pPr>
            <a:r>
              <a:t>Phone number </a:t>
            </a:r>
          </a:p>
          <a:p>
            <a:pPr lvl="1" marL="639762" indent="-246061">
              <a:lnSpc>
                <a:spcPct val="140000"/>
              </a:lnSpc>
              <a:spcBef>
                <a:spcPts val="0"/>
              </a:spcBef>
              <a:buFontTx/>
              <a:buChar char="●"/>
              <a:defRPr sz="2400"/>
            </a:pPr>
            <a:r>
              <a:t>Gender</a:t>
            </a:r>
          </a:p>
          <a:p>
            <a:pPr lvl="1" marL="639762" indent="-246061">
              <a:lnSpc>
                <a:spcPct val="140000"/>
              </a:lnSpc>
              <a:spcBef>
                <a:spcPts val="0"/>
              </a:spcBef>
              <a:buFontTx/>
              <a:buChar char="●"/>
              <a:defRPr sz="2400"/>
            </a:pPr>
            <a:r>
              <a:t>Occupation</a:t>
            </a:r>
          </a:p>
          <a:p>
            <a:pPr lvl="1" marL="639762" indent="-246061">
              <a:lnSpc>
                <a:spcPct val="140000"/>
              </a:lnSpc>
              <a:spcBef>
                <a:spcPts val="0"/>
              </a:spcBef>
              <a:buFontTx/>
              <a:buChar char="●"/>
              <a:defRPr sz="2400"/>
            </a:pPr>
            <a:r>
              <a:t> Marital &amp; Financial status </a:t>
            </a:r>
          </a:p>
          <a:p>
            <a:pPr marL="273050" indent="-273050">
              <a:lnSpc>
                <a:spcPct val="140000"/>
              </a:lnSpc>
              <a:spcBef>
                <a:spcPts val="400"/>
              </a:spcBef>
              <a:buSzTx/>
              <a:buNone/>
              <a:defRPr sz="2000"/>
            </a:pPr>
            <a:r>
              <a:t>These may be of considerable significance in the diagnosis, prognosis and treatment plan</a:t>
            </a:r>
          </a:p>
        </p:txBody>
      </p:sp>
      <p:pic>
        <p:nvPicPr>
          <p:cNvPr id="56" name="APPLE_RD" descr="APPLE_RD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58000" y="228600"/>
            <a:ext cx="1743075" cy="2514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